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7"/>
  </p:handoutMasterIdLst>
  <p:sldIdLst>
    <p:sldId id="258" r:id="rId2"/>
    <p:sldId id="259" r:id="rId3"/>
    <p:sldId id="272" r:id="rId4"/>
    <p:sldId id="270" r:id="rId5"/>
    <p:sldId id="267" r:id="rId6"/>
    <p:sldId id="269" r:id="rId7"/>
    <p:sldId id="268" r:id="rId8"/>
    <p:sldId id="271" r:id="rId9"/>
    <p:sldId id="273" r:id="rId10"/>
    <p:sldId id="274" r:id="rId11"/>
    <p:sldId id="275" r:id="rId12"/>
    <p:sldId id="277" r:id="rId13"/>
    <p:sldId id="276" r:id="rId14"/>
    <p:sldId id="278" r:id="rId15"/>
    <p:sldId id="279" r:id="rId16"/>
    <p:sldId id="282" r:id="rId17"/>
    <p:sldId id="280" r:id="rId18"/>
    <p:sldId id="286" r:id="rId19"/>
    <p:sldId id="281" r:id="rId20"/>
    <p:sldId id="284" r:id="rId21"/>
    <p:sldId id="283" r:id="rId22"/>
    <p:sldId id="285" r:id="rId23"/>
    <p:sldId id="287" r:id="rId24"/>
    <p:sldId id="263" r:id="rId25"/>
    <p:sldId id="265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99DAA-CB76-4C64-AA87-AD0A21FE3D1E}" v="85" dt="2019-11-18T04:07:41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68" d="100"/>
          <a:sy n="68" d="100"/>
        </p:scale>
        <p:origin x="1182" y="72"/>
      </p:cViewPr>
      <p:guideLst>
        <p:guide orient="horz" pos="216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213" y="401924"/>
            <a:ext cx="5828476" cy="540334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468560" y="28037"/>
            <a:ext cx="8229600" cy="864096"/>
          </a:xfrm>
        </p:spPr>
        <p:txBody>
          <a:bodyPr>
            <a:noAutofit/>
          </a:bodyPr>
          <a:lstStyle/>
          <a:p>
            <a:r>
              <a:rPr lang="pt-BR" sz="2800" b="1" dirty="0" err="1">
                <a:latin typeface="Arial" pitchFamily="34" charset="0"/>
                <a:cs typeface="Arial" pitchFamily="34" charset="0"/>
              </a:rPr>
              <a:t>Etec</a:t>
            </a:r>
            <a:r>
              <a:rPr lang="pt-BR" sz="2800" b="1" dirty="0">
                <a:latin typeface="Arial" pitchFamily="34" charset="0"/>
                <a:cs typeface="Arial" pitchFamily="34" charset="0"/>
              </a:rPr>
              <a:t> Professor Armando Bayeux da Silva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1044624" y="1484784"/>
            <a:ext cx="6336704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pt-BR" sz="2000" b="1" dirty="0">
              <a:effectLst>
                <a:glow rad="1016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/>
            <a:r>
              <a:rPr lang="pt-BR" sz="16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ETIM – Ensino Técnico Integrado ao Médio</a:t>
            </a:r>
          </a:p>
          <a:p>
            <a:pPr algn="ctr"/>
            <a:r>
              <a:rPr lang="pt-BR" sz="16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Técnico em Informática </a:t>
            </a:r>
          </a:p>
          <a:p>
            <a:pPr algn="ctr"/>
            <a:r>
              <a:rPr lang="pt-BR" sz="1600" b="1" dirty="0">
                <a:effectLst>
                  <a:glow rad="1016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2° Semestre 2019</a:t>
            </a:r>
          </a:p>
        </p:txBody>
      </p:sp>
    </p:spTree>
    <p:extLst>
      <p:ext uri="{BB962C8B-B14F-4D97-AF65-F5344CB8AC3E}">
        <p14:creationId xmlns:p14="http://schemas.microsoft.com/office/powerpoint/2010/main" val="250687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5A856-B1CD-4AA3-94FC-23577E5D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FERRAMENTAS UTILIZADAS NO DESENVOLVIMENTO DO PROJETO</a:t>
            </a:r>
          </a:p>
        </p:txBody>
      </p:sp>
      <p:pic>
        <p:nvPicPr>
          <p:cNvPr id="4" name="Imagem 3" descr="Uma imagem contendo no interior, recipiente, caixa, mesa&#10;&#10;Descrição gerada automaticamente">
            <a:extLst>
              <a:ext uri="{FF2B5EF4-FFF2-40B4-BE49-F238E27FC236}">
                <a16:creationId xmlns:a16="http://schemas.microsoft.com/office/drawing/2014/main" id="{299CB0FC-05A0-4E93-A8E0-A5C4612FE3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70" y="1748001"/>
            <a:ext cx="4824536" cy="3361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BB2D1-AE29-4DB0-B9C9-5FD774BEB028}"/>
              </a:ext>
            </a:extLst>
          </p:cNvPr>
          <p:cNvSpPr txBox="1"/>
          <p:nvPr/>
        </p:nvSpPr>
        <p:spPr>
          <a:xfrm>
            <a:off x="3923928" y="515777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2747802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1B196-0476-409A-993A-9341E506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9CD72C-90A8-4FEA-945F-D206D8FFF8EE}"/>
              </a:ext>
            </a:extLst>
          </p:cNvPr>
          <p:cNvSpPr txBox="1"/>
          <p:nvPr/>
        </p:nvSpPr>
        <p:spPr>
          <a:xfrm>
            <a:off x="457200" y="1767006"/>
            <a:ext cx="8250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Placa de prototipagem open-</a:t>
            </a:r>
            <a:r>
              <a:rPr lang="pt-BR" sz="3000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 controlada por um microcontrolador que suporta a inserção de uma linguagem de programação em si. É formada por dois componentes: A placa e a IDE Arduino, que é o software onde os códigos estão inseridos, o qual suporta linguagem semelhante a C/C++.</a:t>
            </a:r>
          </a:p>
        </p:txBody>
      </p:sp>
    </p:spTree>
    <p:extLst>
      <p:ext uri="{BB962C8B-B14F-4D97-AF65-F5344CB8AC3E}">
        <p14:creationId xmlns:p14="http://schemas.microsoft.com/office/powerpoint/2010/main" val="109785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E201C-0B5F-4AD2-B499-F728A22C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182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ESTRUTURA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7FBA3C-D2F8-4790-98FE-F53B111850E1}"/>
              </a:ext>
            </a:extLst>
          </p:cNvPr>
          <p:cNvSpPr txBox="1"/>
          <p:nvPr/>
        </p:nvSpPr>
        <p:spPr>
          <a:xfrm>
            <a:off x="3832854" y="5282011"/>
            <a:ext cx="1382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Bob Garage, 2018.</a:t>
            </a:r>
          </a:p>
        </p:txBody>
      </p:sp>
      <p:pic>
        <p:nvPicPr>
          <p:cNvPr id="6" name="Imagem 5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DD1DE06-A4B9-4AE4-9ED0-F58FE6F0B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980728"/>
            <a:ext cx="7344816" cy="42861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628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0E9DF-F70B-4F7E-9B01-30A3FBCE0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MÓDULOS USADOS</a:t>
            </a:r>
          </a:p>
        </p:txBody>
      </p:sp>
      <p:pic>
        <p:nvPicPr>
          <p:cNvPr id="4" name="Imagem 3" descr="Uma imagem contendo circuito, escova, escorredor&#10;&#10;Descrição gerada automaticamente">
            <a:extLst>
              <a:ext uri="{FF2B5EF4-FFF2-40B4-BE49-F238E27FC236}">
                <a16:creationId xmlns:a16="http://schemas.microsoft.com/office/drawing/2014/main" id="{0B583536-8283-4B16-8A0B-02C2F7EF68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605" y="1567008"/>
            <a:ext cx="2951599" cy="2924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7705DC4A-B251-4B19-8AAA-EA25B436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"/>
          <a:stretch/>
        </p:blipFill>
        <p:spPr>
          <a:xfrm>
            <a:off x="6452970" y="1567010"/>
            <a:ext cx="2658408" cy="2924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Circuito eletrônico azul&#10;&#10;Descrição gerada automaticamente">
            <a:extLst>
              <a:ext uri="{FF2B5EF4-FFF2-40B4-BE49-F238E27FC236}">
                <a16:creationId xmlns:a16="http://schemas.microsoft.com/office/drawing/2014/main" id="{3FD0ECE5-5559-4B4A-9DCD-A866A0193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4" y="1567009"/>
            <a:ext cx="3114215" cy="2924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BBAC8A-EB71-488C-8C68-3F3E46262D3F}"/>
              </a:ext>
            </a:extLst>
          </p:cNvPr>
          <p:cNvSpPr txBox="1"/>
          <p:nvPr/>
        </p:nvSpPr>
        <p:spPr>
          <a:xfrm>
            <a:off x="4067944" y="4572832"/>
            <a:ext cx="4104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ktechnics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385499-AB54-494A-B6DE-9A30E1861628}"/>
              </a:ext>
            </a:extLst>
          </p:cNvPr>
          <p:cNvSpPr txBox="1"/>
          <p:nvPr/>
        </p:nvSpPr>
        <p:spPr>
          <a:xfrm>
            <a:off x="971600" y="4533599"/>
            <a:ext cx="4104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Fonte:pcGuedes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C03AFB-6D31-431A-8604-C20AEC5238A0}"/>
              </a:ext>
            </a:extLst>
          </p:cNvPr>
          <p:cNvSpPr txBox="1"/>
          <p:nvPr/>
        </p:nvSpPr>
        <p:spPr>
          <a:xfrm>
            <a:off x="7091772" y="4544581"/>
            <a:ext cx="4104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ktechnics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179568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CEA01-BD93-4D8D-9FC8-2E340C30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8" y="-6037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</a:p>
        </p:txBody>
      </p:sp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87EA4C5D-2DBE-4288-86B6-DFEE0375F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84" y="2976245"/>
            <a:ext cx="2803232" cy="25409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DE8B4B-BFFA-4768-A326-0FFEAE1CFCAC}"/>
              </a:ext>
            </a:extLst>
          </p:cNvPr>
          <p:cNvSpPr txBox="1"/>
          <p:nvPr/>
        </p:nvSpPr>
        <p:spPr>
          <a:xfrm>
            <a:off x="232728" y="886405"/>
            <a:ext cx="85255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Plataforma de desenvolvimento de aplicativos mobile para dispositivos Android. Suas linguagens padrões são Java e </a:t>
            </a:r>
            <a:r>
              <a:rPr lang="pt-BR" sz="3000" dirty="0" err="1">
                <a:latin typeface="Arial" panose="020B0604020202020204" pitchFamily="34" charset="0"/>
                <a:cs typeface="Arial" panose="020B0604020202020204" pitchFamily="34" charset="0"/>
              </a:rPr>
              <a:t>Kotlin</a:t>
            </a: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, porém recebe suporte para C/C++.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744F9C-1645-4393-ABFE-2928840759BA}"/>
              </a:ext>
            </a:extLst>
          </p:cNvPr>
          <p:cNvSpPr txBox="1"/>
          <p:nvPr/>
        </p:nvSpPr>
        <p:spPr>
          <a:xfrm>
            <a:off x="4139952" y="5517232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jit.net, 2013.</a:t>
            </a:r>
          </a:p>
        </p:txBody>
      </p:sp>
    </p:spTree>
    <p:extLst>
      <p:ext uri="{BB962C8B-B14F-4D97-AF65-F5344CB8AC3E}">
        <p14:creationId xmlns:p14="http://schemas.microsoft.com/office/powerpoint/2010/main" val="397547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BD93E-D227-4E9C-AF7C-76CC2EA8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79" y="404664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INTEGRAÇÃO HARDWARE-SOFTWARE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73C04A-82C1-426C-9135-6E4F33284B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599830" cy="27363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564B7B2-F4DF-487B-8EA2-AEEF8C7FC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11801"/>
          <a:stretch/>
        </p:blipFill>
        <p:spPr>
          <a:xfrm>
            <a:off x="5004048" y="1844825"/>
            <a:ext cx="3456384" cy="2736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87466A2-48D0-4EBA-B0CB-03E3E9DE2A9A}"/>
              </a:ext>
            </a:extLst>
          </p:cNvPr>
          <p:cNvSpPr txBox="1"/>
          <p:nvPr/>
        </p:nvSpPr>
        <p:spPr>
          <a:xfrm>
            <a:off x="1763688" y="4692006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NTU, 2017 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D94F7C-A3B3-4D41-AE14-9F3E905A5275}"/>
              </a:ext>
            </a:extLst>
          </p:cNvPr>
          <p:cNvSpPr txBox="1"/>
          <p:nvPr/>
        </p:nvSpPr>
        <p:spPr>
          <a:xfrm>
            <a:off x="5796136" y="4662845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Pablo  A. Martínez, 2018.</a:t>
            </a:r>
          </a:p>
        </p:txBody>
      </p:sp>
    </p:spTree>
    <p:extLst>
      <p:ext uri="{BB962C8B-B14F-4D97-AF65-F5344CB8AC3E}">
        <p14:creationId xmlns:p14="http://schemas.microsoft.com/office/powerpoint/2010/main" val="279922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FF7AD-3DFC-45AB-A144-B0A90F31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2341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PROTOCOLO HTTP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2BD3E8-BC28-4FBE-92AF-89DDF2DCAC35}"/>
              </a:ext>
            </a:extLst>
          </p:cNvPr>
          <p:cNvSpPr txBox="1"/>
          <p:nvPr/>
        </p:nvSpPr>
        <p:spPr>
          <a:xfrm>
            <a:off x="318356" y="1305341"/>
            <a:ext cx="8507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O protocolo HTTP é o protocolo base para troca de dados na Web, oriundo do conjunto de protocolos TCP/IP. Ele é o mais usado na obtenção de documentos HTML, permitindo a comunicação de dados, como se fosse uma ponte que organiza o tráfego de requisições e respostas desempenhada pelo modelo cliente-servidor.</a:t>
            </a:r>
          </a:p>
        </p:txBody>
      </p:sp>
    </p:spTree>
    <p:extLst>
      <p:ext uri="{BB962C8B-B14F-4D97-AF65-F5344CB8AC3E}">
        <p14:creationId xmlns:p14="http://schemas.microsoft.com/office/powerpoint/2010/main" val="2510001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C6A344-FBFA-4767-9ED6-EF0C7F16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>
                <a:latin typeface="Arial" panose="020B0604020202020204" pitchFamily="34" charset="0"/>
                <a:cs typeface="Arial" panose="020B0604020202020204" pitchFamily="34" charset="0"/>
              </a:rPr>
              <a:t>ESTRUTURA PADRÃO DE CONEXÃO OKHTTP TRABALHADA NO PROJETO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738C27-19D2-4AC3-8582-0858CB8EBBC9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4065" t="13529" r="36290" b="51192"/>
          <a:stretch/>
        </p:blipFill>
        <p:spPr bwMode="auto">
          <a:xfrm>
            <a:off x="808564" y="1475656"/>
            <a:ext cx="7526872" cy="360040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40EC3D-7ABD-4BD6-91FF-B54550704BF8}"/>
              </a:ext>
            </a:extLst>
          </p:cNvPr>
          <p:cNvSpPr txBox="1"/>
          <p:nvPr/>
        </p:nvSpPr>
        <p:spPr>
          <a:xfrm>
            <a:off x="3779912" y="516690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26842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785E4-14A2-492F-8CF7-4DECE2FF0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32" y="21497"/>
            <a:ext cx="8939336" cy="1143000"/>
          </a:xfrm>
        </p:spPr>
        <p:txBody>
          <a:bodyPr>
            <a:normAutofit/>
          </a:bodyPr>
          <a:lstStyle/>
          <a:p>
            <a:r>
              <a:rPr lang="pt-PT" sz="3000" b="1" dirty="0">
                <a:latin typeface="Arial" panose="020B0604020202020204" pitchFamily="34" charset="0"/>
                <a:cs typeface="Arial" panose="020B0604020202020204" pitchFamily="34" charset="0"/>
              </a:rPr>
              <a:t>REQUISIÇÃO-RESPOSTA NA IDE DO ARDUINO</a:t>
            </a: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A900C3-D582-4CC4-B3B0-96B10AAE9A5C}"/>
              </a:ext>
            </a:extLst>
          </p:cNvPr>
          <p:cNvPicPr/>
          <p:nvPr/>
        </p:nvPicPr>
        <p:blipFill rotWithShape="1">
          <a:blip r:embed="rId2"/>
          <a:srcRect l="50600" t="7058" r="2601" b="26176"/>
          <a:stretch/>
        </p:blipFill>
        <p:spPr bwMode="auto">
          <a:xfrm>
            <a:off x="809829" y="1153344"/>
            <a:ext cx="7524342" cy="43638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785BCE-4C2F-4C9D-A3FE-839458F640C7}"/>
              </a:ext>
            </a:extLst>
          </p:cNvPr>
          <p:cNvSpPr txBox="1"/>
          <p:nvPr/>
        </p:nvSpPr>
        <p:spPr>
          <a:xfrm>
            <a:off x="3851920" y="5517232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219198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D7792-4266-4613-920D-754F13A69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>
            <a:noAutofit/>
          </a:bodyPr>
          <a:lstStyle/>
          <a:p>
            <a:r>
              <a:rPr lang="pt-PT" sz="3000" b="1" dirty="0">
                <a:latin typeface="Arial" panose="020B0604020202020204" pitchFamily="34" charset="0"/>
                <a:cs typeface="Arial" panose="020B0604020202020204" pitchFamily="34" charset="0"/>
              </a:rPr>
              <a:t>COMUNICAÇÃO DE DADOS ENTRE OS COMPONENTES</a:t>
            </a:r>
            <a:b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3ABEEC-7940-4D6B-8D7D-6AECDC90C7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712398" cy="41276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7747EF4-1AA4-4210-BC7D-25BDF79FD7CC}"/>
              </a:ext>
            </a:extLst>
          </p:cNvPr>
          <p:cNvSpPr txBox="1"/>
          <p:nvPr/>
        </p:nvSpPr>
        <p:spPr>
          <a:xfrm>
            <a:off x="3779912" y="5445804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34451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36912"/>
            <a:ext cx="9362864" cy="2443708"/>
          </a:xfrm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pt-BR" b="1" dirty="0"/>
              <a:t>AUTOMAÇÃO RESIDENCIAL PARA TOMADAS UTILIZANDO ARDUINO E ANDROID STUDIO – SMART SOCKET</a:t>
            </a:r>
            <a:br>
              <a:rPr lang="pt-BR" dirty="0"/>
            </a:br>
            <a:br>
              <a:rPr lang="pt-BR" dirty="0"/>
            </a:br>
            <a:br>
              <a:rPr lang="pt-BR" b="1" dirty="0">
                <a:latin typeface="Arial" pitchFamily="34" charset="0"/>
                <a:cs typeface="Arial" pitchFamily="34" charset="0"/>
              </a:rPr>
            </a:br>
            <a:r>
              <a:rPr lang="pt-BR" sz="4000" b="1" dirty="0">
                <a:latin typeface="Arial" pitchFamily="34" charset="0"/>
                <a:cs typeface="Arial" pitchFamily="34" charset="0"/>
              </a:rPr>
              <a:t> </a:t>
            </a:r>
            <a:endParaRPr lang="pt-BR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52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3DF9C9-5B75-4B07-B4B1-224B7335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AUTENTICAÇÃO NO FIREBASE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91AF4A-7409-43F3-9504-1C7F4318112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7" r="11530" b="15304"/>
          <a:stretch/>
        </p:blipFill>
        <p:spPr bwMode="auto">
          <a:xfrm>
            <a:off x="491549" y="1700808"/>
            <a:ext cx="8065124" cy="318147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10BC993-FD9B-4EA7-8550-CB7C0E1C2E43}"/>
              </a:ext>
            </a:extLst>
          </p:cNvPr>
          <p:cNvSpPr/>
          <p:nvPr/>
        </p:nvSpPr>
        <p:spPr>
          <a:xfrm>
            <a:off x="491549" y="2060848"/>
            <a:ext cx="170418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D6998F-A810-48E0-9C75-A3ACEA4005FD}"/>
              </a:ext>
            </a:extLst>
          </p:cNvPr>
          <p:cNvSpPr txBox="1"/>
          <p:nvPr/>
        </p:nvSpPr>
        <p:spPr>
          <a:xfrm>
            <a:off x="3779912" y="504947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124864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62A07-D229-43A3-811B-409C7FEC6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238656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SERVIÇO DATABASE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A87FAC-339A-4936-A440-DF892A581D5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32887" r="30499" b="11131"/>
          <a:stretch/>
        </p:blipFill>
        <p:spPr bwMode="auto">
          <a:xfrm>
            <a:off x="859579" y="1388294"/>
            <a:ext cx="7416824" cy="3984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F95BFA2-3149-4927-B2C3-21BFF78F3290}"/>
              </a:ext>
            </a:extLst>
          </p:cNvPr>
          <p:cNvSpPr/>
          <p:nvPr/>
        </p:nvSpPr>
        <p:spPr>
          <a:xfrm>
            <a:off x="857416" y="1796877"/>
            <a:ext cx="1368152" cy="355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1F4650B-D062-4B81-8AAC-22247E765865}"/>
              </a:ext>
            </a:extLst>
          </p:cNvPr>
          <p:cNvSpPr/>
          <p:nvPr/>
        </p:nvSpPr>
        <p:spPr>
          <a:xfrm>
            <a:off x="3563888" y="2531294"/>
            <a:ext cx="2232248" cy="204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A3FE22-A301-4976-9DEC-76AAF31A21A6}"/>
              </a:ext>
            </a:extLst>
          </p:cNvPr>
          <p:cNvSpPr txBox="1"/>
          <p:nvPr/>
        </p:nvSpPr>
        <p:spPr>
          <a:xfrm>
            <a:off x="3779912" y="5373216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3001149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1FB2064-7A2D-47E7-A10B-52496964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60" y="268000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SERVIÇO STORAGE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EA1D34-1BE3-46D2-9A6A-53D3EECBF82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39" y="1417638"/>
            <a:ext cx="8585321" cy="3810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39F2DA-57B8-4EEC-9793-E64DA383EA56}"/>
              </a:ext>
            </a:extLst>
          </p:cNvPr>
          <p:cNvSpPr txBox="1"/>
          <p:nvPr/>
        </p:nvSpPr>
        <p:spPr>
          <a:xfrm>
            <a:off x="3527883" y="531955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EA1DA74-79ED-4101-9C9F-126BA98A7D6A}"/>
              </a:ext>
            </a:extLst>
          </p:cNvPr>
          <p:cNvSpPr/>
          <p:nvPr/>
        </p:nvSpPr>
        <p:spPr>
          <a:xfrm>
            <a:off x="279339" y="2204864"/>
            <a:ext cx="141234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667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2A3AD-46DB-4B14-8CE1-79997AAD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42" y="119122"/>
            <a:ext cx="82296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CIRCUITO NO HUB</a:t>
            </a:r>
          </a:p>
        </p:txBody>
      </p:sp>
      <p:pic>
        <p:nvPicPr>
          <p:cNvPr id="4" name="Imagem 3" descr="Tela de computador com jogo&#10;&#10;Descrição gerada automaticamente">
            <a:extLst>
              <a:ext uri="{FF2B5EF4-FFF2-40B4-BE49-F238E27FC236}">
                <a16:creationId xmlns:a16="http://schemas.microsoft.com/office/drawing/2014/main" id="{96A69136-0FC1-4D70-8079-8A1016879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" y="1052736"/>
            <a:ext cx="8160907" cy="43204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ACC9CF-930D-4266-B39F-871E79DD0B41}"/>
              </a:ext>
            </a:extLst>
          </p:cNvPr>
          <p:cNvSpPr txBox="1"/>
          <p:nvPr/>
        </p:nvSpPr>
        <p:spPr>
          <a:xfrm>
            <a:off x="3599322" y="5265494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autor.</a:t>
            </a:r>
          </a:p>
        </p:txBody>
      </p:sp>
    </p:spTree>
    <p:extLst>
      <p:ext uri="{BB962C8B-B14F-4D97-AF65-F5344CB8AC3E}">
        <p14:creationId xmlns:p14="http://schemas.microsoft.com/office/powerpoint/2010/main" val="375077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latin typeface="Arial" pitchFamily="34" charset="0"/>
                <a:cs typeface="Arial" pitchFamily="34" charset="0"/>
              </a:rPr>
              <a:t>Referências Bibliográficas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43000" y="1417638"/>
            <a:ext cx="9001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latin typeface="Arial" pitchFamily="34" charset="0"/>
                <a:cs typeface="Arial" pitchFamily="34" charset="0"/>
              </a:rPr>
              <a:t>INTERNET</a:t>
            </a: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Arduino. {online}. Disponível na Internet via https://forum.arduino.cc/. Arquivo capturado em 03 de abril. 2019. </a:t>
            </a:r>
            <a:endParaRPr lang="pt-BR" sz="1400" b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pt-BR" sz="1400" b="1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O 	que é automação residencial. {online}. Disponível na Internet via http://www.forumdaconstrucao.com.br/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conteudo.php?a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=11&amp;Cod=980. Arquivo capturado em 24 de março. 2019.</a:t>
            </a:r>
          </a:p>
          <a:p>
            <a:pPr algn="just"/>
            <a:endParaRPr lang="pt-BR" sz="1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Mercado de automação residencial segue com boas perspectivas no país. {online}. Disponível na Internet via https://www.infomoney.com.br/patrocinados/noticias-corporativas/mercado-de-automacao-residencial-segue-com-boas-perspectivas-no-pais/. Arquivo capturado em 23 de abril. 2019.</a:t>
            </a:r>
          </a:p>
          <a:p>
            <a:pPr algn="just"/>
            <a:endParaRPr lang="pt-BR" sz="1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Entenda como funciona o Protocolo TCP-IP. {online}. Disponível na Internet via https://www.citisystems.com.br/protocolo-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tcp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-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ip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/. Arquivo capturado em 20 de abril. 2019.</a:t>
            </a: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HTTP. {online}. Disponível na Internet via https://www.speedcheck.org/</a:t>
            </a:r>
            <a:r>
              <a:rPr lang="pt-BR" sz="1400" dirty="0" err="1">
                <a:latin typeface="Arial" pitchFamily="34" charset="0"/>
                <a:cs typeface="Arial" pitchFamily="34" charset="0"/>
              </a:rPr>
              <a:t>pt</a:t>
            </a:r>
            <a:r>
              <a:rPr lang="pt-BR" sz="1400" dirty="0">
                <a:latin typeface="Arial" pitchFamily="34" charset="0"/>
                <a:cs typeface="Arial" pitchFamily="34" charset="0"/>
              </a:rPr>
              <a:t>/wiki/http/. Arquivo capturado em 02 de outubro. 2019.</a:t>
            </a:r>
          </a:p>
          <a:p>
            <a:pPr algn="just"/>
            <a:endParaRPr lang="pt-BR" sz="1400" b="1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pt-BR" sz="1400" dirty="0">
                <a:latin typeface="Arial" pitchFamily="34" charset="0"/>
                <a:cs typeface="Arial" pitchFamily="34" charset="0"/>
              </a:rPr>
              <a:t>O impacto da tecnologia em nossas vidas. {online}. Disponível na Internet via  https://www.oficinadanet.com.br/post/16174-o-impacto-da-tecnologia-em-nossas-vidas. Arquivo capturado em 03 de março. 2019.</a:t>
            </a:r>
          </a:p>
          <a:p>
            <a:pPr algn="just"/>
            <a:r>
              <a:rPr lang="pt-BR" dirty="0">
                <a:latin typeface="Arial" pitchFamily="34" charset="0"/>
                <a:cs typeface="Arial" pitchFamily="34" charset="0"/>
              </a:rPr>
              <a:t>				</a:t>
            </a:r>
            <a:endParaRPr lang="pt-BR" b="1" dirty="0">
              <a:latin typeface="Arial" pitchFamily="34" charset="0"/>
              <a:cs typeface="Arial" pitchFamily="34" charset="0"/>
            </a:endParaRPr>
          </a:p>
          <a:p>
            <a:r>
              <a:rPr lang="pt-BR" dirty="0">
                <a:latin typeface="Arial" pitchFamily="34" charset="0"/>
                <a:cs typeface="Arial" pitchFamily="34" charset="0"/>
              </a:rPr>
              <a:t> </a:t>
            </a:r>
            <a:endParaRPr lang="pt-BR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8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20688"/>
            <a:ext cx="9073008" cy="1739418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Arial" pitchFamily="34" charset="0"/>
                <a:cs typeface="Arial" pitchFamily="34" charset="0"/>
              </a:rPr>
              <a:t>Trabalho apresentado pelos alunos:</a:t>
            </a:r>
            <a:br>
              <a:rPr lang="pt-BR" sz="4000" dirty="0">
                <a:latin typeface="Arial" pitchFamily="34" charset="0"/>
                <a:cs typeface="Arial" pitchFamily="34" charset="0"/>
              </a:rPr>
            </a:br>
            <a:br>
              <a:rPr lang="pt-BR" sz="4000" dirty="0">
                <a:latin typeface="Arial" pitchFamily="34" charset="0"/>
                <a:cs typeface="Arial" pitchFamily="34" charset="0"/>
              </a:rPr>
            </a:b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59532" y="2019737"/>
            <a:ext cx="8424936" cy="3050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-  Anna Giovana de Souza Antunes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pt-BR" sz="2800" dirty="0">
                <a:latin typeface="Arial" pitchFamily="34" charset="0"/>
                <a:cs typeface="Arial" pitchFamily="34" charset="0"/>
              </a:rPr>
              <a:t>Bruno </a:t>
            </a:r>
            <a:r>
              <a:rPr lang="pt-BR" sz="2800" dirty="0" err="1">
                <a:latin typeface="Arial" pitchFamily="34" charset="0"/>
                <a:cs typeface="Arial" pitchFamily="34" charset="0"/>
              </a:rPr>
              <a:t>Campagnol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de Oliveira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pt-BR" sz="2800" dirty="0" err="1">
                <a:latin typeface="Arial" pitchFamily="34" charset="0"/>
                <a:cs typeface="Arial" pitchFamily="34" charset="0"/>
              </a:rPr>
              <a:t>Thyago</a:t>
            </a:r>
            <a:r>
              <a:rPr lang="pt-BR" sz="2800" dirty="0">
                <a:latin typeface="Arial" pitchFamily="34" charset="0"/>
                <a:cs typeface="Arial" pitchFamily="34" charset="0"/>
              </a:rPr>
              <a:t> Noventa</a:t>
            </a:r>
            <a:br>
              <a:rPr lang="pt-BR" sz="2800" dirty="0"/>
            </a:br>
            <a:br>
              <a:rPr lang="pt-BR" sz="280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8697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9F11B-AF7F-4A3D-987A-01A44053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AUTOMAÇÃO RESIDENCIAL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FC8AC2-0DB5-491F-8EFA-31B8EF633C0E}"/>
              </a:ext>
            </a:extLst>
          </p:cNvPr>
          <p:cNvSpPr txBox="1"/>
          <p:nvPr/>
        </p:nvSpPr>
        <p:spPr>
          <a:xfrm>
            <a:off x="457200" y="1419594"/>
            <a:ext cx="822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A automação tem como princípio prover de dispositivos eletrônicos ou mecânicos  para a otimização de recursos. Portanto, a residencial tem como objetivo integrar iluminação, entretenimento, segurança, telecomunicações, sistemas de termostato através de um sistema inteligente e programável que fornecerá praticidade, segurança, conforto e economia para o dia a dia dos usuários.</a:t>
            </a:r>
          </a:p>
        </p:txBody>
      </p:sp>
    </p:spTree>
    <p:extLst>
      <p:ext uri="{BB962C8B-B14F-4D97-AF65-F5344CB8AC3E}">
        <p14:creationId xmlns:p14="http://schemas.microsoft.com/office/powerpoint/2010/main" val="15241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7805F-1EA5-4CA0-8697-0911D76D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99574"/>
            <a:ext cx="868680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APLICAÇÃO DA AUTOMAÇÃO RESIDENCIAL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CAC801-838D-4039-BA4E-5393167C437D}"/>
              </a:ext>
            </a:extLst>
          </p:cNvPr>
          <p:cNvSpPr txBox="1"/>
          <p:nvPr/>
        </p:nvSpPr>
        <p:spPr>
          <a:xfrm>
            <a:off x="4283967" y="1442574"/>
            <a:ext cx="46352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 Surgiu da necessidade de facilitar a interatividade entre o usuário e os equipamentos de sua casa para facilitar assim o controle de atividades cotidianas de maneira remota.</a:t>
            </a:r>
          </a:p>
        </p:txBody>
      </p:sp>
      <p:pic>
        <p:nvPicPr>
          <p:cNvPr id="5" name="Imagem 4" descr="Uma imagem contendo relógio, computador&#10;&#10;Descrição gerada automaticamente">
            <a:extLst>
              <a:ext uri="{FF2B5EF4-FFF2-40B4-BE49-F238E27FC236}">
                <a16:creationId xmlns:a16="http://schemas.microsoft.com/office/drawing/2014/main" id="{0DEBC795-7CBB-431E-809E-75D5AEED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2" y="1628800"/>
            <a:ext cx="3657600" cy="3096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C6082B9-C37F-4CA0-89FE-4E9D3C3C50BF}"/>
              </a:ext>
            </a:extLst>
          </p:cNvPr>
          <p:cNvSpPr txBox="1"/>
          <p:nvPr/>
        </p:nvSpPr>
        <p:spPr>
          <a:xfrm>
            <a:off x="1609407" y="4725144"/>
            <a:ext cx="26642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OnixSecurity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030472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867" y="332656"/>
            <a:ext cx="8804735" cy="1143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pt-BR" sz="3000" b="1" dirty="0">
                <a:latin typeface="Arial" pitchFamily="34" charset="0"/>
                <a:cs typeface="Arial" pitchFamily="34" charset="0"/>
              </a:rPr>
              <a:t>AUTOMAÇÃO RESIDENCIAL NO BRASIL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755577" y="2060848"/>
            <a:ext cx="7704856" cy="273630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“Mesmo tendo acesso às mesmas tecnologias de ponta utilizadas nos países mais desenvolvidos, o Brasil não chega a atingir 1% das residências no mercado de Automação Residencial.”</a:t>
            </a:r>
          </a:p>
          <a:p>
            <a:pPr algn="just"/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Diretor da </a:t>
            </a:r>
            <a:r>
              <a:rPr lang="pt-BR" sz="3000" dirty="0" err="1">
                <a:latin typeface="Arial" panose="020B0604020202020204" pitchFamily="34" charset="0"/>
                <a:cs typeface="Arial" panose="020B0604020202020204" pitchFamily="34" charset="0"/>
              </a:rPr>
              <a:t>Aureside</a:t>
            </a: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, José Roberto </a:t>
            </a:r>
            <a:r>
              <a:rPr lang="pt-BR" sz="3000" dirty="0" err="1">
                <a:latin typeface="Arial" panose="020B0604020202020204" pitchFamily="34" charset="0"/>
                <a:cs typeface="Arial" panose="020B0604020202020204" pitchFamily="34" charset="0"/>
              </a:rPr>
              <a:t>Muratori</a:t>
            </a: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9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EE234-390F-4B86-92E1-DF17AB81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DESVANTAGEM QUANTO À SUA APLICAÇÃO EM DEMAIS PAÍSES</a:t>
            </a:r>
          </a:p>
        </p:txBody>
      </p:sp>
      <p:pic>
        <p:nvPicPr>
          <p:cNvPr id="4" name="Imagem 3" descr="Uma imagem contendo branco, trem, quarto, rua&#10;&#10;Descrição gerada automaticamente">
            <a:extLst>
              <a:ext uri="{FF2B5EF4-FFF2-40B4-BE49-F238E27FC236}">
                <a16:creationId xmlns:a16="http://schemas.microsoft.com/office/drawing/2014/main" id="{AD7F2B34-9F9B-4001-9157-6B37C9B0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1757362"/>
            <a:ext cx="6753225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345A22-BC53-4A87-B133-FAA9089152F8}"/>
              </a:ext>
            </a:extLst>
          </p:cNvPr>
          <p:cNvSpPr txBox="1"/>
          <p:nvPr/>
        </p:nvSpPr>
        <p:spPr>
          <a:xfrm>
            <a:off x="4067944" y="5100637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371062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D15DF-91FB-4028-9723-B664A8CE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sz="3300" b="1" dirty="0">
                <a:latin typeface="Arial" panose="020B0604020202020204" pitchFamily="34" charset="0"/>
                <a:cs typeface="Arial" panose="020B0604020202020204" pitchFamily="34" charset="0"/>
              </a:rPr>
              <a:t>PANORAMA DE CRESCIMENTO NO MERCADO ATUAL</a:t>
            </a:r>
            <a:br>
              <a:rPr lang="pt-BR" b="1" dirty="0"/>
            </a:br>
            <a:endParaRPr lang="pt-BR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 descr="Imagem relacionada">
            <a:extLst>
              <a:ext uri="{FF2B5EF4-FFF2-40B4-BE49-F238E27FC236}">
                <a16:creationId xmlns:a16="http://schemas.microsoft.com/office/drawing/2014/main" id="{243A1A38-7D9E-4176-AA77-408A1204D0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2" b="9578"/>
          <a:stretch/>
        </p:blipFill>
        <p:spPr bwMode="auto">
          <a:xfrm>
            <a:off x="864826" y="1627934"/>
            <a:ext cx="7379582" cy="36021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07D59A-F8A4-4329-9F6E-B9BCEAF5D3E2}"/>
              </a:ext>
            </a:extLst>
          </p:cNvPr>
          <p:cNvSpPr txBox="1"/>
          <p:nvPr/>
        </p:nvSpPr>
        <p:spPr>
          <a:xfrm>
            <a:off x="3923928" y="5230066"/>
            <a:ext cx="28083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IHS MARKIT, 2017.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59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28449-7887-46C5-84DF-477F47F2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155360" cy="1143000"/>
          </a:xfrm>
        </p:spPr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INTERNET DAS COISAS: DOS DESENHOS FUTURISTAS AOS  LARES</a:t>
            </a:r>
          </a:p>
        </p:txBody>
      </p:sp>
      <p:pic>
        <p:nvPicPr>
          <p:cNvPr id="6" name="Imagem 5" descr="Uma imagem contendo pessoa, segurando, olhando, homem&#10;&#10;Descrição gerada automaticamente">
            <a:extLst>
              <a:ext uri="{FF2B5EF4-FFF2-40B4-BE49-F238E27FC236}">
                <a16:creationId xmlns:a16="http://schemas.microsoft.com/office/drawing/2014/main" id="{DB39DD04-939F-4BC2-A7C5-E5D3AA019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67" y="1520788"/>
            <a:ext cx="4176464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Uma imagem contendo caixa&#10;&#10;Descrição gerada automaticamente">
            <a:extLst>
              <a:ext uri="{FF2B5EF4-FFF2-40B4-BE49-F238E27FC236}">
                <a16:creationId xmlns:a16="http://schemas.microsoft.com/office/drawing/2014/main" id="{FCE4EEDC-6949-49A5-98E8-EAD6E017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9" y="1520788"/>
            <a:ext cx="3863001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A9F02A5-D044-46C3-AFA6-4A0DC58136A3}"/>
              </a:ext>
            </a:extLst>
          </p:cNvPr>
          <p:cNvSpPr txBox="1"/>
          <p:nvPr/>
        </p:nvSpPr>
        <p:spPr>
          <a:xfrm>
            <a:off x="1835696" y="5371383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Meioemensagem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2012.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EECC64-71EA-46FF-B059-8C78B9971B7C}"/>
              </a:ext>
            </a:extLst>
          </p:cNvPr>
          <p:cNvSpPr txBox="1"/>
          <p:nvPr/>
        </p:nvSpPr>
        <p:spPr>
          <a:xfrm>
            <a:off x="6256243" y="5346630"/>
            <a:ext cx="2592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Techs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2014.</a:t>
            </a:r>
          </a:p>
        </p:txBody>
      </p:sp>
    </p:spTree>
    <p:extLst>
      <p:ext uri="{BB962C8B-B14F-4D97-AF65-F5344CB8AC3E}">
        <p14:creationId xmlns:p14="http://schemas.microsoft.com/office/powerpoint/2010/main" val="128122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5EB3F-A6BC-46E7-B37A-1955C758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000" b="1" dirty="0">
                <a:latin typeface="Arial" panose="020B0604020202020204" pitchFamily="34" charset="0"/>
                <a:cs typeface="Arial" panose="020B0604020202020204" pitchFamily="34" charset="0"/>
              </a:rPr>
              <a:t> KIT CASA EFICIENTE POSITIVO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24B6CC-70C8-4DA5-A3D6-BC0B916BAB32}"/>
              </a:ext>
            </a:extLst>
          </p:cNvPr>
          <p:cNvSpPr txBox="1"/>
          <p:nvPr/>
        </p:nvSpPr>
        <p:spPr>
          <a:xfrm>
            <a:off x="4067944" y="1482267"/>
            <a:ext cx="47409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O conjunto deixa o usuário personalizar a iluminação de casa por meio de dispositivos móveis. E por meio dele é possível selecionar uma mudança de iluminação gradual para despertar.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B15A63C-4012-41B3-944C-7407B470E1E9}"/>
              </a:ext>
            </a:extLst>
          </p:cNvPr>
          <p:cNvSpPr txBox="1"/>
          <p:nvPr/>
        </p:nvSpPr>
        <p:spPr>
          <a:xfrm>
            <a:off x="1691680" y="5267919"/>
            <a:ext cx="2160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Fonte: Extra.com, 2019.</a:t>
            </a:r>
          </a:p>
        </p:txBody>
      </p:sp>
      <p:pic>
        <p:nvPicPr>
          <p:cNvPr id="7" name="Imagem 6" descr="Uma imagem contendo no interior, luz, remoto, pia&#10;&#10;Descrição gerada automaticamente">
            <a:extLst>
              <a:ext uri="{FF2B5EF4-FFF2-40B4-BE49-F238E27FC236}">
                <a16:creationId xmlns:a16="http://schemas.microsoft.com/office/drawing/2014/main" id="{EACB9B63-882D-474A-A32C-307B9D456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5" y="1657175"/>
            <a:ext cx="3610744" cy="3610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9930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799</Words>
  <Application>Microsoft Office PowerPoint</Application>
  <PresentationFormat>Apresentação na tela (4:3)</PresentationFormat>
  <Paragraphs>75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8" baseType="lpstr">
      <vt:lpstr>Arial</vt:lpstr>
      <vt:lpstr>Calibri</vt:lpstr>
      <vt:lpstr>Tema do Office</vt:lpstr>
      <vt:lpstr>Etec Professor Armando Bayeux da Silva</vt:lpstr>
      <vt:lpstr>AUTOMAÇÃO RESIDENCIAL PARA TOMADAS UTILIZANDO ARDUINO E ANDROID STUDIO – SMART SOCKET    </vt:lpstr>
      <vt:lpstr>AUTOMAÇÃO RESIDENCIAL</vt:lpstr>
      <vt:lpstr>APLICAÇÃO DA AUTOMAÇÃO RESIDENCIAL</vt:lpstr>
      <vt:lpstr>AUTOMAÇÃO RESIDENCIAL NO BRASIL</vt:lpstr>
      <vt:lpstr>DESVANTAGEM QUANTO À SUA APLICAÇÃO EM DEMAIS PAÍSES</vt:lpstr>
      <vt:lpstr>PANORAMA DE CRESCIMENTO NO MERCADO ATUAL </vt:lpstr>
      <vt:lpstr>INTERNET DAS COISAS: DOS DESENHOS FUTURISTAS AOS  LARES</vt:lpstr>
      <vt:lpstr> KIT CASA EFICIENTE POSITIVO</vt:lpstr>
      <vt:lpstr>FERRAMENTAS UTILIZADAS NO DESENVOLVIMENTO DO PROJETO</vt:lpstr>
      <vt:lpstr>ARDUINO</vt:lpstr>
      <vt:lpstr>ESTRUTURA</vt:lpstr>
      <vt:lpstr>MÓDULOS USADOS</vt:lpstr>
      <vt:lpstr>ANDROID STUDIO</vt:lpstr>
      <vt:lpstr>INTEGRAÇÃO HARDWARE-SOFTWARE</vt:lpstr>
      <vt:lpstr>PROTOCOLO HTTP</vt:lpstr>
      <vt:lpstr>ESTRUTURA PADRÃO DE CONEXÃO OKHTTP TRABALHADA NO PROJETO </vt:lpstr>
      <vt:lpstr>REQUISIÇÃO-RESPOSTA NA IDE DO ARDUINO</vt:lpstr>
      <vt:lpstr>COMUNICAÇÃO DE DADOS ENTRE OS COMPONENTES </vt:lpstr>
      <vt:lpstr>AUTENTICAÇÃO NO FIREBASE</vt:lpstr>
      <vt:lpstr>SERVIÇO DATABASE</vt:lpstr>
      <vt:lpstr>SERVIÇO STORAGE</vt:lpstr>
      <vt:lpstr>CIRCUITO NO HUB</vt:lpstr>
      <vt:lpstr>Referências Bibliográficas</vt:lpstr>
      <vt:lpstr>Trabalho apresentado pelos alunos: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ANNA GIOVANA DE SOUZA ANTUNES</cp:lastModifiedBy>
  <cp:revision>51</cp:revision>
  <dcterms:created xsi:type="dcterms:W3CDTF">2013-10-10T17:31:52Z</dcterms:created>
  <dcterms:modified xsi:type="dcterms:W3CDTF">2019-11-26T06:51:04Z</dcterms:modified>
</cp:coreProperties>
</file>